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8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3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XfRyP0m+RKJdkDR1nzZVW6koA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70A692-5D4F-4E06-91DD-B7FD36F1A699}">
  <a:tblStyle styleId="{F570A692-5D4F-4E06-91DD-B7FD36F1A69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C44809-C2E5-4C1E-ABBF-6A95DBFDBA94}" styleName="Table_1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5"/>
          </a:solidFill>
        </a:fill>
      </a:tcStyle>
    </a:wholeTbl>
    <a:band1H>
      <a:tcTxStyle/>
      <a:tcStyle>
        <a:tcBdr/>
        <a:fill>
          <a:solidFill>
            <a:srgbClr val="487AA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487AA8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487AA8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487AA8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3C668C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  <a:tblStyle styleId="{8B34CC83-5B80-40C9-A5EF-ECF3B475AF6F}" styleName="Table_2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2"/>
          </a:solidFill>
        </a:fill>
      </a:tcStyle>
    </a:wholeTbl>
    <a:band1H>
      <a:tcTxStyle/>
      <a:tcStyle>
        <a:tcBdr/>
        <a:fill>
          <a:solidFill>
            <a:srgbClr val="BB632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BB6326"/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BB6326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BB6326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9C5220"/>
          </a:solidFill>
        </a:fill>
      </a:tcStyle>
    </a:lastRow>
    <a:s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05916e76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05916e76d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c05916e76d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0d8cd881d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c0d8cd881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13415cdf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c13415cdf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13415cdf7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c13415cdf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13415cdf7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c13415cdf7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13415cdf7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2c13415cdf7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13415cdf7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2c13415cdf7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13415cdf7_1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c13415cdf7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13415cdf7_1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c13415cdf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13415cdf7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2c13415cdf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13415cdf7_1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c13415cdf7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0118f40d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0118f40db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2c0118f40db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c0118f40d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c0118f40db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c0118f40db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c0118f40d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c0118f40db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c0118f40db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129809c8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129809c8b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2c129809c8b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14b3001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c14b300166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c14b300166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14b30016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c14b300166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c14b300166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05916e7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05916e76d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c05916e76d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05916e76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05916e76d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c05916e76d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05916e76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05916e76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2c05916e76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05916e76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05916e76d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2c05916e76d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05916e76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05916e76d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c05916e76d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05916e76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05916e76d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c05916e76d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05916e76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c05916e76d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2c05916e76d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e90af109a_2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2be90af109a_2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g2be90af109a_2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2be90af109a_2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2be90af109a_2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e90af109a_2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2be90af109a_2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2be90af109a_2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2be90af109a_2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2be90af109a_2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e90af109a_2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2be90af109a_2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2be90af109a_2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2be90af109a_2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2be90af109a_2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e90af109a_2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2be90af109a_2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2be90af109a_2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2be90af109a_2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2be90af109a_2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2be90af109a_2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e90af109a_2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2be90af109a_2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2be90af109a_2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2be90af109a_2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2be90af109a_2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2be90af109a_2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2be90af109a_2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be90af109a_2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e90af109a_2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2be90af109a_2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2be90af109a_2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be90af109a_2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e90af109a_2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2be90af109a_2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2be90af109a_2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e90af109a_2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2be90af109a_2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g2be90af109a_2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g2be90af109a_2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be90af109a_2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2be90af109a_2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e90af109a_2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be90af109a_2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2be90af109a_2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g2be90af109a_2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2be90af109a_2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2be90af109a_2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e90af109a_2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2be90af109a_2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2be90af109a_2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2be90af109a_2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2be90af109a_2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e90af109a_2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2be90af109a_2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g2be90af109a_2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2be90af109a_2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2be90af109a_2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be90af109a_2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g2be90af109a_2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g2be90af109a_2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g2be90af109a_2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g2be90af109a_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1B2D-FB20-5721-282F-D26C56D4BB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64218-8205-A901-2C56-32014C45B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netflix">
            <a:hlinkClick r:id="" action="ppaction://media"/>
            <a:extLst>
              <a:ext uri="{FF2B5EF4-FFF2-40B4-BE49-F238E27FC236}">
                <a16:creationId xmlns:a16="http://schemas.microsoft.com/office/drawing/2014/main" id="{AD916D2B-0679-D098-1CEF-D70A4B19E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  <p:video fullScrn="1">
              <p:cMediaNode vol="10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05916e76d_0_3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2c05916e76d_0_3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g2c05916e76d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05916e76d_0_4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c05916e76d_0_4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g2c05916e76d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0d8cd881d_2_0"/>
          <p:cNvSpPr txBox="1"/>
          <p:nvPr/>
        </p:nvSpPr>
        <p:spPr>
          <a:xfrm>
            <a:off x="2148702" y="3013502"/>
            <a:ext cx="789459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Financial Performance Analysis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13415cdf7_1_0"/>
          <p:cNvSpPr txBox="1"/>
          <p:nvPr/>
        </p:nvSpPr>
        <p:spPr>
          <a:xfrm>
            <a:off x="1631605" y="200729"/>
            <a:ext cx="892879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 Size of Balance Sheets and Cash Flow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</a:t>
            </a:r>
            <a:endParaRPr/>
          </a:p>
        </p:txBody>
      </p:sp>
      <p:graphicFrame>
        <p:nvGraphicFramePr>
          <p:cNvPr id="256" name="Google Shape;256;g2c13415cdf7_1_0"/>
          <p:cNvGraphicFramePr/>
          <p:nvPr/>
        </p:nvGraphicFramePr>
        <p:xfrm>
          <a:off x="464515" y="1420576"/>
          <a:ext cx="5439325" cy="5245390"/>
        </p:xfrm>
        <a:graphic>
          <a:graphicData uri="http://schemas.openxmlformats.org/drawingml/2006/table">
            <a:tbl>
              <a:tblPr>
                <a:noFill/>
                <a:tableStyleId>{F570A692-5D4F-4E06-91DD-B7FD36F1A699}</a:tableStyleId>
              </a:tblPr>
              <a:tblGrid>
                <a:gridCol w="341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CONSOLIDATED BALANCE SHEETS - USD ($) $ in Thousands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Dec. 31, 2023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Dec. 31, 2022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Percentage Change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Current assets: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Cash and cash equivalents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14.60%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10.59%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4.01%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Short-term investments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0.04%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1.88%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-1.83%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Other current assets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5.71%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6.60%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-0.90%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Total current assets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20.35%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19.07%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1.28%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Content assets, net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64.96%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67.37%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-2.40%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Property and equipment, net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3.06%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2.88%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0.18%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Other non-current assets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11.62%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10.69%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0.94%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Total assets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100.00%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100.00%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0.00%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Current liabilities: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Current content liabilities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9.17%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9.22%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-0.05%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Accounts payable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1.53%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1.38%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0.15%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Accrued expenses and other liabilities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3.70%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3.12%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0.58%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Deferred revenue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2.96%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2.60%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0.36%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Short-term debt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0.82%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0.00%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0.82%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Total current liabilities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18.18%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16.32%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1.86%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Non-current content liabilities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5.29%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6.34%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-1.05%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Long-term debt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29.02%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29.54%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-0.51%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Other non-current liabilities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5.26%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5.05%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0.21%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Total liabilities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57.75%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57.24%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0.51%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Commitments and contingencies (Note 8)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Stockholders’ equity:</a:t>
                      </a:r>
                      <a:endParaRPr sz="9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Preferred stock, $0.001 par value; 10,000,000 shares authorized at December 31, 2023 and December 31, 2022; no shares issued and outstanding at December 31, 2023 and December 31, 2022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Common stock, $0.001 par value; 4,990,000,000 shares authorized at December 31, 2023 and December 31, 2022; 432,759,584 and 445,346,776 issued and outstanding at December 31, 2023 and December 31, 2022, respectively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10.56%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9.54%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1.01%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Treasury stock at cost (16,078,268 and 1,564,478 shares at December 31, 2023 and December 31, 2022)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-14.20%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-1.70%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-12.51%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Accumulated other comprehensive loss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-0.46%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-0.45%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-0.01%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Retained earnings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46.35%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35.36%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11.00%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Total stockholders’ equity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42.25%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42.76%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-0.51%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4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Total liabilities and stockholders’ equity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100.00%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100.00%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0.00%</a:t>
                      </a:r>
                      <a:endParaRPr sz="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175" marR="4175" marT="4175" marB="0" anchor="b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  <p:graphicFrame>
        <p:nvGraphicFramePr>
          <p:cNvPr id="257" name="Google Shape;257;g2c13415cdf7_1_0"/>
          <p:cNvGraphicFramePr/>
          <p:nvPr/>
        </p:nvGraphicFramePr>
        <p:xfrm>
          <a:off x="6342285" y="1420576"/>
          <a:ext cx="5394450" cy="5244925"/>
        </p:xfrm>
        <a:graphic>
          <a:graphicData uri="http://schemas.openxmlformats.org/drawingml/2006/table">
            <a:tbl>
              <a:tblPr>
                <a:noFill/>
                <a:tableStyleId>{F570A692-5D4F-4E06-91DD-B7FD36F1A699}</a:tableStyleId>
              </a:tblPr>
              <a:tblGrid>
                <a:gridCol w="348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925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CONSOLIDATED STATEMENTS OF CASH FLOWS - USD ($) $ in Thousands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12 Months Ended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9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Dec. 31, 2023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Dec. 31, 2022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Dec. 31, 2021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Cash flows from operating activities: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Net income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 $ 5,407,990 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 $ 4,491,924 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 $ 5,116,228 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Adjustments to reconcile net income to net cash provided by operating activities: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Additions to content assets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-12,554,703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-16,839,038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-17,702,202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Change in content liabilities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-585,602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179,310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232,898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Amortization of content assets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14,197,437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14,026,132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12,230,367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Depreciation and amortization of property, equipment and intangibles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356,947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336,682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208,412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Stock-based compensation expense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339,368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575,452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403,220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Foreign currency remeasurement loss (gain) on debt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176,296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-353,111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-430,661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Other non-cash items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512,075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533,543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376,777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Deferred income taxes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-459,359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-166,550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199,548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Changes in operating assets and liabilities: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Other current assets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-181,003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-353,834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-369,681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Accounts payable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93,502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-158,543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145,115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Accrued expenses and other liabilities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103,565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-55,513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180,338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Deferred revenue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178,708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27,356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91,350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Other non-current assets and liabilities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-310,920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-217,553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-289,099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Net cash provided by operating activities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7,274,301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2,026,257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392,610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Cash flows from investing activities: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Purchases of property and equipment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-348,552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-407,729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-524,585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Change in other assets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-26,919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Acquisitions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-757,387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-788,349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Purchases of short-term investments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-504,862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-911,276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Proceeds from maturities of short-term investments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1,395,165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Net cash provided by (used in) investing activities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541,751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-2,076,392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-1,339,853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Cash flows from financing activities: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Repayments of debt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-700,000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-500,000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Proceeds from issuance of common stock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169,990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35,746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174,414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Repurchases of common stock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-6,045,347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-600,022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Taxes paid related to net share settlement of equity awards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-224,168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Other financing activities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-75,446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Net cash used in financing activities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-5,950,803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-664,254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-1,149,776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Effect of exchange rate changes on cash, cash equivalents and restricted cash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82,684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-170,140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-86,740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Net increase (decrease) in cash, cash equivalents and restricted cash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1,947,933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-884,529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-2,183,759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Cash, cash equivalents and restricted cash, beginning of year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5,170,582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6,055,111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8,238,870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Cash, cash equivalents and restricted cash, end of year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7,118,515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5,170,582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6,055,111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Supplemental disclosure: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Income taxes paid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1,154,973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811,720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509,265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27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Interest paid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 $ 684,504 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 $ 701,693 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 $ 763,432 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50" marR="3650" marT="3650" marB="0"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</a:tbl>
          </a:graphicData>
        </a:graphic>
      </p:graphicFrame>
      <p:sp>
        <p:nvSpPr>
          <p:cNvPr id="258" name="Google Shape;258;g2c13415cdf7_1_0"/>
          <p:cNvSpPr/>
          <p:nvPr/>
        </p:nvSpPr>
        <p:spPr>
          <a:xfrm>
            <a:off x="5254485" y="6132444"/>
            <a:ext cx="241854" cy="298727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c13415cdf7_1_0"/>
          <p:cNvSpPr/>
          <p:nvPr/>
        </p:nvSpPr>
        <p:spPr>
          <a:xfrm>
            <a:off x="7858537" y="5556527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c13415cdf7_1_0"/>
          <p:cNvSpPr/>
          <p:nvPr/>
        </p:nvSpPr>
        <p:spPr>
          <a:xfrm>
            <a:off x="8405189" y="4691823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2c13415cdf7_1_0"/>
          <p:cNvSpPr/>
          <p:nvPr/>
        </p:nvSpPr>
        <p:spPr>
          <a:xfrm>
            <a:off x="8107015" y="3824536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13415cdf7_1_11"/>
          <p:cNvSpPr txBox="1"/>
          <p:nvPr/>
        </p:nvSpPr>
        <p:spPr>
          <a:xfrm>
            <a:off x="1631605" y="200729"/>
            <a:ext cx="892879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Common Size of Balance Sheets and Cash Flow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Walt Disney</a:t>
            </a:r>
            <a:endParaRPr/>
          </a:p>
        </p:txBody>
      </p:sp>
      <p:graphicFrame>
        <p:nvGraphicFramePr>
          <p:cNvPr id="267" name="Google Shape;267;g2c13415cdf7_1_11"/>
          <p:cNvGraphicFramePr/>
          <p:nvPr/>
        </p:nvGraphicFramePr>
        <p:xfrm>
          <a:off x="427384" y="1401066"/>
          <a:ext cx="5128600" cy="5382560"/>
        </p:xfrm>
        <a:graphic>
          <a:graphicData uri="http://schemas.openxmlformats.org/drawingml/2006/table">
            <a:tbl>
              <a:tblPr>
                <a:noFill/>
                <a:tableStyleId>{F570A692-5D4F-4E06-91DD-B7FD36F1A699}</a:tableStyleId>
              </a:tblPr>
              <a:tblGrid>
                <a:gridCol w="284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CONSOLIDATED BALANCE SHEETS - USD ($) $ in Millions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Sep. 30, 2023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Oct. 01, 2022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Percentage Change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Current assets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Cash and cash equivalents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6.90%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5.70%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1.19%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Receivables, net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6.00%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6.21%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-0.22%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Inventories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0.95%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0.86%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Content advances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1.46%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0.93%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0.53%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Other current assets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0.63%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0.59%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0.04%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Total current assets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15.94%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14.29%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1.65%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Produced and licensed content costs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16.34%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17.57%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-1.23%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Investments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1.50%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1.58%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-0.08%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Attractions, buildings and equipment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34.09%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32.90%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1.19%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Accumulated depreciation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-20.73%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-19.33%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-1.40%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Parks, resorts and other property, before projects in progress and land, Total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13.37%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13.57%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-0.21%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Projects in progress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3.06%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2.36%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0.69%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Land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0.57%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0.56%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0.01%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Parks, resorts and other property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17.00%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16.50%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0.50%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Intangible assets, net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6.35%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7.29%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-0.93%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Goodwill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37.49%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38.25%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-0.77%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Other assets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5.39%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4.52%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0.87%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Total assets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100.00%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100.00%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Current liabilities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Accounts payable and other accrued liabilities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10.06%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9.93%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Current portion of borrowings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2.11%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1.51%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0.60%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Deferred revenue and other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2.99%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2.84%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0.14%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Total current liabilities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15.15%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14.28%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0.87%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Borrowings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20.48%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22.25%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-1.77%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Deferred income taxes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3.53%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4.11%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-0.58%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Other long-term liabilities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5.87%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6.15%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-0.28%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Commitments and contingencies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Redeemable noncontrolling interest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4.40%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4.66%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-0.26%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Equity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Preferred stock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45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Common stock, $0.01 par value, Authorized – 4.6 billion shares, Issued – 1.8 billion shares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27.91%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27.70%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0.22%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Retained earnings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22.42%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21.43%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0.99%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Accumulated other comprehensive loss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-1.60%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-2.02%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0.42%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Treasury stock, at cost, 19 million shares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-0.44%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-0.45%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Total Disney Shareholders’ equity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48.29%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46.66%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1.63%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Noncontrolling interests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2.28%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1.90%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0.38%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Total equity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50.57%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48.56%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2.01%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2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Total liabilities and equity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100.00%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100.00%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0.00%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500" marR="3500" marT="3500" marB="0" anchor="b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</a:tbl>
          </a:graphicData>
        </a:graphic>
      </p:graphicFrame>
      <p:graphicFrame>
        <p:nvGraphicFramePr>
          <p:cNvPr id="268" name="Google Shape;268;g2c13415cdf7_1_11"/>
          <p:cNvGraphicFramePr/>
          <p:nvPr/>
        </p:nvGraphicFramePr>
        <p:xfrm>
          <a:off x="5840896" y="1401058"/>
          <a:ext cx="5923700" cy="5381800"/>
        </p:xfrm>
        <a:graphic>
          <a:graphicData uri="http://schemas.openxmlformats.org/drawingml/2006/table">
            <a:tbl>
              <a:tblPr>
                <a:noFill/>
                <a:tableStyleId>{F570A692-5D4F-4E06-91DD-B7FD36F1A699}</a:tableStyleId>
              </a:tblPr>
              <a:tblGrid>
                <a:gridCol w="382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7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CONSOLIDATED STATEMENTS OF CASH FLOWS - USD ($) $ in Millions</a:t>
                      </a:r>
                      <a:endParaRPr sz="7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 anchor="ctr"/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12 Months Ended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Sep. 30, 2023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Oct. 01, 2022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Oct. 02, 2021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Net income from continuing operations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 $ 3,390 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 $ 3,553 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 $ 2,536 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OPERATING ACTIVITIES</a:t>
                      </a:r>
                      <a:endParaRPr sz="7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Depreciation and amortization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5,369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5,163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5,111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Impairments of produced and licensed content costs and goodwill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2,987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Net (gain)/loss on investments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-166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714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-332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Deferred income taxes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-1,346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200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-1,241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Equity in the income of investees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-782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-816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-761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Cash distributions received from equity investees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720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779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754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Net change in produced and licensed content costs and advances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-1,908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-6,271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-4,301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Equity-based compensation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1,143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977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600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Pension and Postretirement Medical Amortization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620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816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Other, net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278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595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190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Changes in operating assets and liabilities</a:t>
                      </a:r>
                      <a:endParaRPr sz="7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Receivables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358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605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-357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Inventories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-183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-420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252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Other assets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-201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-707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171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Accounts payable and other liabilities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-1,142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964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2,410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Income taxes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1,345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46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-282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Cash provided by operations - continuing operations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9,866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6,002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5,566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INVESTING ACTIVITIES</a:t>
                      </a:r>
                      <a:endParaRPr sz="7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Investments in parks, resorts and other property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-4,969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-4,943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-3,578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Proceeds from sales of investments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458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52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337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Other, net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-130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-117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70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Cash used in investing activities - continuing operations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-4,641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-5,008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-3,171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FINANCING ACTIVITIES</a:t>
                      </a:r>
                      <a:endParaRPr sz="7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Commercial paper payments, net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-191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-334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-26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Borrowings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83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333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64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Reduction of borrowings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-1,675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-4,016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-3,737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Proceeds from exercise of stock options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52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127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435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Contributions from / sales of noncontrolling interests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735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74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91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Acquisition of redeemable noncontrolling interests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-900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-350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Other, net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-828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-913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-862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Cash provided by (used in) financing activities - continuing operations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-2,724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-4,729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-4,385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CASH FLOWS FROM DISCONTINUED OPERATIONS</a:t>
                      </a:r>
                      <a:endParaRPr sz="7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Cash provided by operations - discontinued operations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Cash provided by investing activities - discontinued operations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8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Cash used in financing activities - discontinued operations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Cash (used in) provided by discontinued operations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9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287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Effect of Exchange Rate on Cash, Cash Equivalents, Restricted Cash, and Restricted Cash Equivalents, Including Disposal Group and Discontinued Operations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73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-603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30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Change in Cash, Cash Equivalents and Restricted Cash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2,574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-4,342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-1,951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Cash, cash equivalents and restricted cash, beginning of year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11,661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16,003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17,954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Cash, cash equivalents and restricted cash, end of year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14,235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11,661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16,003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Supplemental disclosure of cash flow information:</a:t>
                      </a:r>
                      <a:endParaRPr sz="7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 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Interest paid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2,110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1,685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1,892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107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Income taxes paid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 $ 1,193 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 $ 1,097 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u="none" strike="noStrike" cap="none"/>
                        <a:t> $ 1,638 </a:t>
                      </a:r>
                      <a:endParaRPr sz="7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25" marR="3125" marT="3125" marB="0"/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</a:tbl>
          </a:graphicData>
        </a:graphic>
      </p:graphicFrame>
      <p:sp>
        <p:nvSpPr>
          <p:cNvPr id="269" name="Google Shape;269;g2c13415cdf7_1_11"/>
          <p:cNvSpPr/>
          <p:nvPr/>
        </p:nvSpPr>
        <p:spPr>
          <a:xfrm>
            <a:off x="841511" y="3727727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c13415cdf7_1_11"/>
          <p:cNvSpPr/>
          <p:nvPr/>
        </p:nvSpPr>
        <p:spPr>
          <a:xfrm>
            <a:off x="8375372" y="5109266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13415cdf7_1_19"/>
          <p:cNvSpPr txBox="1"/>
          <p:nvPr/>
        </p:nvSpPr>
        <p:spPr>
          <a:xfrm>
            <a:off x="3737438" y="528719"/>
            <a:ext cx="47171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 VS. Walt Disney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Revenue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c13415cdf7_1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5992" y="1931090"/>
            <a:ext cx="5826008" cy="380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c13415cdf7_1_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31090"/>
            <a:ext cx="5775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c13415cdf7_1_19"/>
          <p:cNvSpPr txBox="1"/>
          <p:nvPr/>
        </p:nvSpPr>
        <p:spPr>
          <a:xfrm>
            <a:off x="1008741" y="5936920"/>
            <a:ext cx="1017451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Netflix: Revenue increases continuously, little bit slow in these two years.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Walt Disney: Revenue decreased in 2020, and then increased again.  Market Share is doubled as Netflix.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c13415cdf7_1_19"/>
          <p:cNvSpPr/>
          <p:nvPr/>
        </p:nvSpPr>
        <p:spPr>
          <a:xfrm>
            <a:off x="1656520" y="2246797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13415cdf7_1_27"/>
          <p:cNvSpPr txBox="1"/>
          <p:nvPr/>
        </p:nvSpPr>
        <p:spPr>
          <a:xfrm>
            <a:off x="3737438" y="272741"/>
            <a:ext cx="47171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 VS. Walt Disney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Liquidity</a:t>
            </a:r>
            <a:endParaRPr/>
          </a:p>
        </p:txBody>
      </p:sp>
      <p:graphicFrame>
        <p:nvGraphicFramePr>
          <p:cNvPr id="285" name="Google Shape;285;g2c13415cdf7_1_27"/>
          <p:cNvGraphicFramePr/>
          <p:nvPr/>
        </p:nvGraphicFramePr>
        <p:xfrm>
          <a:off x="702365" y="4474077"/>
          <a:ext cx="5151800" cy="1857125"/>
        </p:xfrm>
        <a:graphic>
          <a:graphicData uri="http://schemas.openxmlformats.org/drawingml/2006/table">
            <a:tbl>
              <a:tblPr>
                <a:noFill/>
                <a:tableStyleId>{3BC44809-C2E5-4C1E-ABBF-6A95DBFDBA94}</a:tableStyleId>
              </a:tblPr>
              <a:tblGrid>
                <a:gridCol w="128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2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Walt Disney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 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2023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2022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Current Ratio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1.05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1.00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1.08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Quick Ratio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0.85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0.83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0.94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CCC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-22.14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-21.67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2.19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6" name="Google Shape;286;g2c13415cdf7_1_27"/>
          <p:cNvGraphicFramePr/>
          <p:nvPr/>
        </p:nvGraphicFramePr>
        <p:xfrm>
          <a:off x="702363" y="2177775"/>
          <a:ext cx="5151800" cy="1847625"/>
        </p:xfrm>
        <a:graphic>
          <a:graphicData uri="http://schemas.openxmlformats.org/drawingml/2006/table">
            <a:tbl>
              <a:tblPr>
                <a:noFill/>
                <a:tableStyleId>{8B34CC83-5B80-40C9-A5EF-ECF3B475AF6F}</a:tableStyleId>
              </a:tblPr>
              <a:tblGrid>
                <a:gridCol w="128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7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52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Netflix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 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2023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2022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Current Ratio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1.12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1.17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0.95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Quick Ratio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0.81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0.76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0.71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CCC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-8.09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-7.75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-10.29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87" name="Google Shape;287;g2c13415cdf7_1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4964" y="1748566"/>
            <a:ext cx="5184913" cy="334984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c13415cdf7_1_27"/>
          <p:cNvSpPr txBox="1"/>
          <p:nvPr/>
        </p:nvSpPr>
        <p:spPr>
          <a:xfrm>
            <a:off x="6708913" y="5307496"/>
            <a:ext cx="477169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general, good liquidity of both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gap between current ratio and quick ratio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 Netflix is higher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2c13415cdf7_1_27"/>
          <p:cNvSpPr/>
          <p:nvPr/>
        </p:nvSpPr>
        <p:spPr>
          <a:xfrm>
            <a:off x="1749285" y="2864243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2c13415cdf7_1_27"/>
          <p:cNvSpPr/>
          <p:nvPr/>
        </p:nvSpPr>
        <p:spPr>
          <a:xfrm>
            <a:off x="1749285" y="5538948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c13415cdf7_1_27"/>
          <p:cNvSpPr/>
          <p:nvPr/>
        </p:nvSpPr>
        <p:spPr>
          <a:xfrm>
            <a:off x="1749285" y="5935087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c13415cdf7_1_27"/>
          <p:cNvSpPr/>
          <p:nvPr/>
        </p:nvSpPr>
        <p:spPr>
          <a:xfrm>
            <a:off x="1749285" y="3628583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c13415cdf7_1_27"/>
          <p:cNvSpPr/>
          <p:nvPr/>
        </p:nvSpPr>
        <p:spPr>
          <a:xfrm>
            <a:off x="1749285" y="5137454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13415cdf7_1_40"/>
          <p:cNvSpPr txBox="1"/>
          <p:nvPr/>
        </p:nvSpPr>
        <p:spPr>
          <a:xfrm>
            <a:off x="3737437" y="377799"/>
            <a:ext cx="47171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 VS. Walt Disney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Leverage</a:t>
            </a:r>
            <a:endParaRPr/>
          </a:p>
        </p:txBody>
      </p:sp>
      <p:graphicFrame>
        <p:nvGraphicFramePr>
          <p:cNvPr id="299" name="Google Shape;299;g2c13415cdf7_1_40"/>
          <p:cNvGraphicFramePr/>
          <p:nvPr/>
        </p:nvGraphicFramePr>
        <p:xfrm>
          <a:off x="487018" y="2405140"/>
          <a:ext cx="5327350" cy="1441300"/>
        </p:xfrm>
        <a:graphic>
          <a:graphicData uri="http://schemas.openxmlformats.org/drawingml/2006/table">
            <a:tbl>
              <a:tblPr>
                <a:noFill/>
                <a:tableStyleId>{8B34CC83-5B80-40C9-A5EF-ECF3B475AF6F}</a:tableStyleId>
              </a:tblPr>
              <a:tblGrid>
                <a:gridCol w="209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32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Netflix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 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2023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2022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Debt to Equity Ratio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1.37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1.34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1.81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Debt to EBITDA Ratio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0.68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0.72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0.83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0" name="Google Shape;300;g2c13415cdf7_1_40"/>
          <p:cNvGraphicFramePr/>
          <p:nvPr/>
        </p:nvGraphicFramePr>
        <p:xfrm>
          <a:off x="487018" y="4265951"/>
          <a:ext cx="5327400" cy="1442300"/>
        </p:xfrm>
        <a:graphic>
          <a:graphicData uri="http://schemas.openxmlformats.org/drawingml/2006/table">
            <a:tbl>
              <a:tblPr>
                <a:noFill/>
                <a:tableStyleId>{3BC44809-C2E5-4C1E-ABBF-6A95DBFDBA94}</a:tableStyleId>
              </a:tblPr>
              <a:tblGrid>
                <a:gridCol w="210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3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57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Walt Disney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 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2023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2022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Debt to Equity Ratio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0.98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1.06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1.19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Debt to EBITDA Ratio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4.44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4.14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6.70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1" name="Google Shape;301;g2c13415cdf7_1_40"/>
          <p:cNvSpPr txBox="1"/>
          <p:nvPr/>
        </p:nvSpPr>
        <p:spPr>
          <a:xfrm>
            <a:off x="6096001" y="4969567"/>
            <a:ext cx="586077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Both of the two companies add leverage to use the capital.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Walt Disney’s Debt to EBITDA Ratio is high, a big concern of investors. The high ratio caused the high risk of its ability to manage the debt.</a:t>
            </a:r>
            <a:endParaRPr/>
          </a:p>
          <a:p>
            <a:pPr marL="285750" marR="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c13415cdf7_1_40"/>
          <p:cNvSpPr/>
          <p:nvPr/>
        </p:nvSpPr>
        <p:spPr>
          <a:xfrm>
            <a:off x="2352258" y="4969567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2c13415cdf7_1_40"/>
          <p:cNvSpPr/>
          <p:nvPr/>
        </p:nvSpPr>
        <p:spPr>
          <a:xfrm>
            <a:off x="2352258" y="3527287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2c13415cdf7_1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8" y="1997764"/>
            <a:ext cx="5612297" cy="282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13415cdf7_1_50"/>
          <p:cNvSpPr txBox="1"/>
          <p:nvPr/>
        </p:nvSpPr>
        <p:spPr>
          <a:xfrm>
            <a:off x="3737438" y="272741"/>
            <a:ext cx="47171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 VS. Walt Disney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Profitability-1</a:t>
            </a:r>
            <a:endParaRPr/>
          </a:p>
        </p:txBody>
      </p:sp>
      <p:graphicFrame>
        <p:nvGraphicFramePr>
          <p:cNvPr id="310" name="Google Shape;310;g2c13415cdf7_1_50"/>
          <p:cNvGraphicFramePr/>
          <p:nvPr/>
        </p:nvGraphicFramePr>
        <p:xfrm>
          <a:off x="496129" y="1840330"/>
          <a:ext cx="5238775" cy="2248590"/>
        </p:xfrm>
        <a:graphic>
          <a:graphicData uri="http://schemas.openxmlformats.org/drawingml/2006/table">
            <a:tbl>
              <a:tblPr>
                <a:noFill/>
                <a:tableStyleId>{F570A692-5D4F-4E06-91DD-B7FD36F1A699}</a:tableStyleId>
              </a:tblPr>
              <a:tblGrid>
                <a:gridCol w="207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4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Netflix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2023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2022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2021</a:t>
                      </a:r>
                      <a:endParaRPr sz="18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Gross Margin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41.54%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39.37%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41.64%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Net Operating Profit Margin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20.62%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17.82%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20.86%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Net Profit Margin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16.04%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14.21%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17.23%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11" name="Google Shape;311;g2c13415cdf7_1_50"/>
          <p:cNvGraphicFramePr/>
          <p:nvPr/>
        </p:nvGraphicFramePr>
        <p:xfrm>
          <a:off x="496130" y="4330476"/>
          <a:ext cx="5238775" cy="2207990"/>
        </p:xfrm>
        <a:graphic>
          <a:graphicData uri="http://schemas.openxmlformats.org/drawingml/2006/table">
            <a:tbl>
              <a:tblPr>
                <a:noFill/>
                <a:tableStyleId>{3BC44809-C2E5-4C1E-ABBF-6A95DBFDBA94}</a:tableStyleId>
              </a:tblPr>
              <a:tblGrid>
                <a:gridCol w="207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25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Walt Disney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 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2023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2022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Gross Margin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33.41%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34.24%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33.06%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Net Operating Profit Margin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5.74%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7.90%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4.46%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Net Profit Margin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3.81%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4.24%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3.72%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2" name="Google Shape;312;g2c13415cdf7_1_50"/>
          <p:cNvSpPr txBox="1"/>
          <p:nvPr/>
        </p:nvSpPr>
        <p:spPr>
          <a:xfrm>
            <a:off x="5993296" y="5061126"/>
            <a:ext cx="580445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Gross Margin, Net Operating Profit Margin and Net Profit Margin, Netflix’s profitability is much higher than Walt Disney.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 on the Operating Profit Margin, too high cost of core business of Disney.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c13415cdf7_1_50"/>
          <p:cNvSpPr/>
          <p:nvPr/>
        </p:nvSpPr>
        <p:spPr>
          <a:xfrm>
            <a:off x="2302563" y="3127160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2c13415cdf7_1_50"/>
          <p:cNvSpPr/>
          <p:nvPr/>
        </p:nvSpPr>
        <p:spPr>
          <a:xfrm>
            <a:off x="2302563" y="3638211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c13415cdf7_1_50"/>
          <p:cNvSpPr/>
          <p:nvPr/>
        </p:nvSpPr>
        <p:spPr>
          <a:xfrm>
            <a:off x="2302563" y="2704885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2c13415cdf7_1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3296" y="1840330"/>
            <a:ext cx="5804452" cy="311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c13415cdf7_1_61"/>
          <p:cNvSpPr txBox="1"/>
          <p:nvPr/>
        </p:nvSpPr>
        <p:spPr>
          <a:xfrm>
            <a:off x="3737438" y="272741"/>
            <a:ext cx="47171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 VS. Walt Disney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Profitability-2</a:t>
            </a:r>
            <a:endParaRPr/>
          </a:p>
        </p:txBody>
      </p:sp>
      <p:pic>
        <p:nvPicPr>
          <p:cNvPr id="322" name="Google Shape;322;g2c13415cdf7_1_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5528" y="1818860"/>
            <a:ext cx="5882219" cy="30711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3" name="Google Shape;323;g2c13415cdf7_1_61"/>
          <p:cNvGraphicFramePr/>
          <p:nvPr/>
        </p:nvGraphicFramePr>
        <p:xfrm>
          <a:off x="492815" y="2245690"/>
          <a:ext cx="4824600" cy="1670900"/>
        </p:xfrm>
        <a:graphic>
          <a:graphicData uri="http://schemas.openxmlformats.org/drawingml/2006/table">
            <a:tbl>
              <a:tblPr>
                <a:noFill/>
                <a:tableStyleId>{F570A692-5D4F-4E06-91DD-B7FD36F1A699}</a:tableStyleId>
              </a:tblPr>
              <a:tblGrid>
                <a:gridCol w="190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725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Netflix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b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2023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2022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2021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EBITDA Margin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21.68%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18.88%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21.56%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FCF Margin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20.54%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5.12%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lt1"/>
                          </a:solidFill>
                        </a:rPr>
                        <a:t>-0.44%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4" name="Google Shape;324;g2c13415cdf7_1_61"/>
          <p:cNvGraphicFramePr/>
          <p:nvPr/>
        </p:nvGraphicFramePr>
        <p:xfrm>
          <a:off x="492815" y="4181188"/>
          <a:ext cx="4824600" cy="1802200"/>
        </p:xfrm>
        <a:graphic>
          <a:graphicData uri="http://schemas.openxmlformats.org/drawingml/2006/table">
            <a:tbl>
              <a:tblPr>
                <a:noFill/>
                <a:tableStyleId>{3BC44809-C2E5-4C1E-ABBF-6A95DBFDBA94}</a:tableStyleId>
              </a:tblPr>
              <a:tblGrid>
                <a:gridCol w="190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055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Walt Disney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 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2023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2022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2021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EBITDA Margin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11.78%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12.63%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11.38%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FCF Margin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5.51%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1.28%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2.95%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5" name="Google Shape;325;g2c13415cdf7_1_61"/>
          <p:cNvSpPr txBox="1"/>
          <p:nvPr/>
        </p:nvSpPr>
        <p:spPr>
          <a:xfrm>
            <a:off x="5915528" y="5082272"/>
            <a:ext cx="580270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Both of the EBITDA Margin and FCF Margin of Netflix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higher than Walt Disney, except the only one in 2021.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Disney has problems in operating income.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c13415cdf7_1_61"/>
          <p:cNvSpPr/>
          <p:nvPr/>
        </p:nvSpPr>
        <p:spPr>
          <a:xfrm>
            <a:off x="2143537" y="3081130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2c13415cdf7_1_61"/>
          <p:cNvSpPr/>
          <p:nvPr/>
        </p:nvSpPr>
        <p:spPr>
          <a:xfrm>
            <a:off x="2143537" y="3498850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2865" y="0"/>
            <a:ext cx="5652760" cy="19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/>
          <p:nvPr/>
        </p:nvSpPr>
        <p:spPr>
          <a:xfrm>
            <a:off x="4730269" y="1947675"/>
            <a:ext cx="2368732" cy="3767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D00000"/>
                </a:solidFill>
                <a:latin typeface="Arial"/>
              </a:rPr>
              <a:t>GROUP - C</a:t>
            </a:r>
          </a:p>
        </p:txBody>
      </p:sp>
      <p:pic>
        <p:nvPicPr>
          <p:cNvPr id="166" name="Google Shape;16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6716" y="2881312"/>
            <a:ext cx="107632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32264" y="2867024"/>
            <a:ext cx="11334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04962" y="2881312"/>
            <a:ext cx="11430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"/>
          <p:cNvSpPr txBox="1"/>
          <p:nvPr/>
        </p:nvSpPr>
        <p:spPr>
          <a:xfrm>
            <a:off x="1513800" y="4132218"/>
            <a:ext cx="1826373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Raja Chilakamarthy</a:t>
            </a:r>
            <a:endParaRPr/>
          </a:p>
        </p:txBody>
      </p:sp>
      <p:pic>
        <p:nvPicPr>
          <p:cNvPr id="170" name="Google Shape;170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76481" y="2867024"/>
            <a:ext cx="1101012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"/>
          <p:cNvSpPr txBox="1"/>
          <p:nvPr/>
        </p:nvSpPr>
        <p:spPr>
          <a:xfrm>
            <a:off x="8904962" y="4132218"/>
            <a:ext cx="1352293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Ankita Sinha</a:t>
            </a:r>
            <a:endParaRPr/>
          </a:p>
        </p:txBody>
      </p:sp>
      <p:sp>
        <p:nvSpPr>
          <p:cNvPr id="172" name="Google Shape;172;p2"/>
          <p:cNvSpPr txBox="1"/>
          <p:nvPr/>
        </p:nvSpPr>
        <p:spPr>
          <a:xfrm>
            <a:off x="6421478" y="4102830"/>
            <a:ext cx="20256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Sree</a:t>
            </a: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Charan</a:t>
            </a: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Choppara</a:t>
            </a:r>
            <a:endParaRPr dirty="0"/>
          </a:p>
        </p:txBody>
      </p:sp>
      <p:sp>
        <p:nvSpPr>
          <p:cNvPr id="173" name="Google Shape;173;p2"/>
          <p:cNvSpPr txBox="1"/>
          <p:nvPr/>
        </p:nvSpPr>
        <p:spPr>
          <a:xfrm>
            <a:off x="4150403" y="4132218"/>
            <a:ext cx="1159731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Songsong Li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13415cdf7_1_71"/>
          <p:cNvSpPr txBox="1"/>
          <p:nvPr/>
        </p:nvSpPr>
        <p:spPr>
          <a:xfrm>
            <a:off x="3737438" y="272741"/>
            <a:ext cx="47171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 VS. Walt Disney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ROE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3" name="Google Shape;333;g2c13415cdf7_1_71"/>
          <p:cNvGraphicFramePr/>
          <p:nvPr/>
        </p:nvGraphicFramePr>
        <p:xfrm>
          <a:off x="452783" y="2761971"/>
          <a:ext cx="5411300" cy="2177800"/>
        </p:xfrm>
        <a:graphic>
          <a:graphicData uri="http://schemas.openxmlformats.org/drawingml/2006/table">
            <a:tbl>
              <a:tblPr>
                <a:noFill/>
                <a:tableStyleId>{F570A692-5D4F-4E06-91DD-B7FD36F1A699}</a:tableStyleId>
              </a:tblPr>
              <a:tblGrid>
                <a:gridCol w="135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45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ROE(Return Of Equity)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 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2023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2022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2021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Netflix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26.27%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21.62%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32.28%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Walt Disney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3.30%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3.54%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</a:rPr>
                        <a:t>2.70%</a:t>
                      </a:r>
                      <a:endParaRPr sz="18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" marR="6350" marT="6350" marB="0"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34" name="Google Shape;334;g2c13415cdf7_1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788492"/>
            <a:ext cx="5499976" cy="3727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c13415cdf7_1_71"/>
          <p:cNvSpPr/>
          <p:nvPr/>
        </p:nvSpPr>
        <p:spPr>
          <a:xfrm>
            <a:off x="1457737" y="4065657"/>
            <a:ext cx="248478" cy="21866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2c13415cdf7_1_71"/>
          <p:cNvSpPr txBox="1"/>
          <p:nvPr/>
        </p:nvSpPr>
        <p:spPr>
          <a:xfrm>
            <a:off x="452783" y="5588004"/>
            <a:ext cx="1114319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the 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stockholders and investors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Netflix’s ROE is much higher than Walt Disney in the past 3 Years.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13415cdf7_1_79"/>
          <p:cNvSpPr txBox="1"/>
          <p:nvPr/>
        </p:nvSpPr>
        <p:spPr>
          <a:xfrm>
            <a:off x="2258031" y="479023"/>
            <a:ext cx="789459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Financial Performance Analysis</a:t>
            </a:r>
            <a:endParaRPr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g2c13415cdf7_1_79"/>
          <p:cNvPicPr preferRelativeResize="0"/>
          <p:nvPr/>
        </p:nvPicPr>
        <p:blipFill rotWithShape="1">
          <a:blip r:embed="rId3">
            <a:alphaModFix/>
          </a:blip>
          <a:srcRect l="11627" r="8983"/>
          <a:stretch/>
        </p:blipFill>
        <p:spPr>
          <a:xfrm>
            <a:off x="290084" y="3082072"/>
            <a:ext cx="3935895" cy="170819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c13415cdf7_1_79"/>
          <p:cNvSpPr txBox="1"/>
          <p:nvPr/>
        </p:nvSpPr>
        <p:spPr>
          <a:xfrm>
            <a:off x="4323522" y="1951009"/>
            <a:ext cx="7474226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10/12Golden Stars (WD has 4 )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Continuous Revenue Increase in the last 5 years-Stable development-Better future anticipation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Good Liquidity Condition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Lower Leverage Ratio-Lower Risk for Investors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Higher Profitability Ratio-Better Operation-Better return to investors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ROE is much higher-IMPORTANT for stockholders and investors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476" y="468618"/>
            <a:ext cx="4298747" cy="5721981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96906" y="1559339"/>
          <a:ext cx="7505700" cy="3839210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104971216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3324417595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832602449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557325737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10103807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406120150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Valuation DCF Model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2024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2025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2026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2027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2028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33160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Operating Income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7,192,231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7,721,223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8,300,080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8,991,875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9,676,862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86441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Depreciation and Amortization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499,726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699,616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979,463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1,371,248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1,919,747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71463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CapEx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-406,365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-406,365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-406,365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-406,365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-406,365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54439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FCFF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7,285,592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8,014,474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8,873,178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9,956,757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11,190,244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33596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WACC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5145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FCFF YOY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09337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7285592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7352729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7468376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7688444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7927451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51820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TV2028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526,559,071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8915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PV2024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373,027,721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Equity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382,889,286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26806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410,750,313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Stock Price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878.3415567</a:t>
                      </a:r>
                      <a:endParaRPr lang="en-US" sz="14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90486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No. of Outstanding Shares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435,923</a:t>
                      </a:r>
                      <a:endParaRPr lang="en-US" sz="1400" b="0" i="0" u="none" strike="noStrike">
                        <a:solidFill>
                          <a:srgbClr val="040C2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60446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Debt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 $ 27,861,027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16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97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2c0118f40db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75" y="118875"/>
            <a:ext cx="11850625" cy="662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2c0118f40d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0" cy="652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g2c0118f40d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198" cy="6398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129809c8b_2_0"/>
          <p:cNvSpPr txBox="1"/>
          <p:nvPr/>
        </p:nvSpPr>
        <p:spPr>
          <a:xfrm>
            <a:off x="626350" y="1191825"/>
            <a:ext cx="10816200" cy="5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Netflix: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Increased cash and cash equivalents signify improved liquidity and financial resilience.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Decrease in short-term investments raises questions about investment strategy.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Reduction in non-current content liabilities indicates positive developments in managing long-term obligations.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Rise in common stock issuance may indicate capital-raising efforts.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Substantial increase in treasury stock raises concerns about potential dilution and impact on shareholder value.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14b300166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c14b300166_0_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c14b300166_0_5"/>
          <p:cNvSpPr txBox="1"/>
          <p:nvPr/>
        </p:nvSpPr>
        <p:spPr>
          <a:xfrm>
            <a:off x="466875" y="1148325"/>
            <a:ext cx="11454000" cy="53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Disney: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Slight increase in current assets driven by higher cash reserves, receivables, and content advances.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Concerning trends in declining investments and increasing borrowings.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Decrease in net income from continuing operations and significant rise in depreciation and amortization expenses.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Improved operating cash flow, but challenges remain in reducing borrowings.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 needed on managing asset-liability mix, controlling costs, and optimizing cash flow amidst market dynamics.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14b300166_0_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c14b300166_0_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2c14b300166_0_14"/>
          <p:cNvSpPr txBox="1"/>
          <p:nvPr/>
        </p:nvSpPr>
        <p:spPr>
          <a:xfrm>
            <a:off x="350875" y="440775"/>
            <a:ext cx="115410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Recommendations: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Monitor cash management closely.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 debt structures for both companies.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 implications of equity transactions on shareholder value.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Optimize resource allocation to align with long-term growth objectives.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179" name="Google Shape;17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80" name="Google Shape;18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05916e76d_0_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c05916e76d_0_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g2c05916e76d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05916e76d_0_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c05916e76d_0_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g2c05916e76d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05916e76d_0_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c05916e76d_0_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g2c05916e76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05916e76d_0_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c05916e76d_0_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g2c05916e76d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05916e76d_0_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c05916e76d_0_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g2c05916e76d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05916e76d_0_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c05916e76d_0_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g2c05916e76d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2334</Words>
  <Application>Microsoft Office PowerPoint</Application>
  <PresentationFormat>宽屏</PresentationFormat>
  <Paragraphs>888</Paragraphs>
  <Slides>28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Arial</vt:lpstr>
      <vt:lpstr>Calibri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SREE CHARAN CHOPPARA</dc:creator>
  <cp:lastModifiedBy>李宋宋</cp:lastModifiedBy>
  <cp:revision>3</cp:revision>
  <dcterms:created xsi:type="dcterms:W3CDTF">2024-02-22T01:24:34Z</dcterms:created>
  <dcterms:modified xsi:type="dcterms:W3CDTF">2024-03-10T00:26:49Z</dcterms:modified>
</cp:coreProperties>
</file>